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303" r:id="rId4"/>
    <p:sldId id="319" r:id="rId5"/>
    <p:sldId id="305" r:id="rId6"/>
    <p:sldId id="306" r:id="rId7"/>
    <p:sldId id="327" r:id="rId8"/>
    <p:sldId id="328" r:id="rId9"/>
    <p:sldId id="320" r:id="rId10"/>
    <p:sldId id="321" r:id="rId11"/>
    <p:sldId id="307" r:id="rId12"/>
    <p:sldId id="308" r:id="rId13"/>
    <p:sldId id="322" r:id="rId14"/>
    <p:sldId id="323" r:id="rId15"/>
    <p:sldId id="309" r:id="rId16"/>
    <p:sldId id="324" r:id="rId17"/>
    <p:sldId id="325" r:id="rId18"/>
    <p:sldId id="310" r:id="rId19"/>
    <p:sldId id="329" r:id="rId20"/>
    <p:sldId id="330" r:id="rId21"/>
    <p:sldId id="312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6" y="1785926"/>
            <a:ext cx="9136863" cy="242889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Реализация проекта </a:t>
            </a:r>
            <a:r>
              <a:rPr lang="ru-RU" sz="32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2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48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Успешный учитель» </a:t>
            </a:r>
            <a:r>
              <a:rPr lang="ru-RU" sz="32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2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в рамках </a:t>
            </a:r>
            <a:r>
              <a:rPr lang="ru-RU" sz="32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2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6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практики </a:t>
            </a:r>
            <a:r>
              <a:rPr lang="ru-RU" sz="36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наставничества</a:t>
            </a:r>
            <a:endParaRPr lang="uk-UA" sz="3600" b="1" cap="all" dirty="0">
              <a:ln w="0"/>
              <a:solidFill>
                <a:schemeClr val="tx2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3">
            <a:extLst>
              <a:ext uri="{FF2B5EF4-FFF2-40B4-BE49-F238E27FC236}">
                <a16:creationId xmlns="" xmlns:a16="http://schemas.microsoft.com/office/drawing/2014/main" id="{F877E73E-7DFC-4FC1-9B60-3D3BD8BC6C55}"/>
              </a:ext>
            </a:extLst>
          </p:cNvPr>
          <p:cNvSpPr/>
          <p:nvPr/>
        </p:nvSpPr>
        <p:spPr>
          <a:xfrm>
            <a:off x="342727" y="976294"/>
            <a:ext cx="8458545" cy="85725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0D001B52-87DA-446C-A2E5-78AA2EA42F1E}"/>
              </a:ext>
            </a:extLst>
          </p:cNvPr>
          <p:cNvSpPr txBox="1">
            <a:spLocks/>
          </p:cNvSpPr>
          <p:nvPr/>
        </p:nvSpPr>
        <p:spPr>
          <a:xfrm>
            <a:off x="342727" y="1141168"/>
            <a:ext cx="8458545" cy="619129"/>
          </a:xfrm>
          <a:prstGeom prst="rect">
            <a:avLst/>
          </a:prstGeom>
        </p:spPr>
        <p:txBody>
          <a:bodyPr lIns="57662" tIns="28831" rIns="57662" bIns="28831">
            <a:normAutofit fontScale="90000"/>
          </a:bodyPr>
          <a:lstStyle/>
          <a:p>
            <a:pPr algn="ctr" defTabSz="576621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tx2"/>
                </a:solidFill>
              </a:rPr>
              <a:t>Основные направления деятельности проекта</a:t>
            </a:r>
            <a:endParaRPr lang="ru-RU" sz="3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4E57D8AD-BACE-485B-9BFF-317D6EBB550C}"/>
              </a:ext>
            </a:extLst>
          </p:cNvPr>
          <p:cNvSpPr txBox="1">
            <a:spLocks/>
          </p:cNvSpPr>
          <p:nvPr/>
        </p:nvSpPr>
        <p:spPr>
          <a:xfrm>
            <a:off x="342727" y="1833551"/>
            <a:ext cx="8458545" cy="45005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lIns="91414" tIns="45707" rIns="91414" bIns="45707" rtlCol="0">
            <a:normAutofit fontScale="92500"/>
          </a:bodyPr>
          <a:lstStyle/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организация деятельности педагогов на основе современных технологий (проектные технологии, исследовательские технологии, модульное обучение, технология диалога культур, коммуникативные технологии);</a:t>
            </a:r>
          </a:p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реализация программы непрерывного педагогического образования, направленного на развитие профессиональной компетентности (семинары, практикумы, педсоветы, мастер-классы, круглые столы);</a:t>
            </a:r>
          </a:p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создание условий для самореализации педагогов через публикации, конкурсную и научную деятельность, распространение педагогического опыта и методических наработок в рамках деятельности школы как ресурсного центра</a:t>
            </a:r>
          </a:p>
        </p:txBody>
      </p:sp>
    </p:spTree>
    <p:extLst>
      <p:ext uri="{BB962C8B-B14F-4D97-AF65-F5344CB8AC3E}">
        <p14:creationId xmlns="" xmlns:p14="http://schemas.microsoft.com/office/powerpoint/2010/main" val="25540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3">
            <a:extLst>
              <a:ext uri="{FF2B5EF4-FFF2-40B4-BE49-F238E27FC236}">
                <a16:creationId xmlns="" xmlns:a16="http://schemas.microsoft.com/office/drawing/2014/main" id="{718D1ABC-C000-471B-9AE0-966FF84B84C0}"/>
              </a:ext>
            </a:extLst>
          </p:cNvPr>
          <p:cNvSpPr/>
          <p:nvPr/>
        </p:nvSpPr>
        <p:spPr>
          <a:xfrm>
            <a:off x="359736" y="984480"/>
            <a:ext cx="8492562" cy="85725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FD957E0E-32C2-445B-A754-097D0FF51F1C}"/>
              </a:ext>
            </a:extLst>
          </p:cNvPr>
          <p:cNvSpPr txBox="1">
            <a:spLocks/>
          </p:cNvSpPr>
          <p:nvPr/>
        </p:nvSpPr>
        <p:spPr>
          <a:xfrm>
            <a:off x="359736" y="1103543"/>
            <a:ext cx="8492562" cy="619129"/>
          </a:xfrm>
          <a:prstGeom prst="rect">
            <a:avLst/>
          </a:prstGeom>
        </p:spPr>
        <p:txBody>
          <a:bodyPr lIns="57662" tIns="28831" rIns="57662" bIns="28831">
            <a:normAutofit fontScale="90000"/>
          </a:bodyPr>
          <a:lstStyle/>
          <a:p>
            <a:pPr algn="ctr" defTabSz="576621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tx2"/>
                </a:solidFill>
              </a:rPr>
              <a:t>Основные направления деятельности проекта</a:t>
            </a:r>
            <a:endParaRPr lang="ru-RU" sz="3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353189E2-4EF0-477F-A999-337B5F40E845}"/>
              </a:ext>
            </a:extLst>
          </p:cNvPr>
          <p:cNvSpPr txBox="1">
            <a:spLocks/>
          </p:cNvSpPr>
          <p:nvPr/>
        </p:nvSpPr>
        <p:spPr>
          <a:xfrm>
            <a:off x="359736" y="1841735"/>
            <a:ext cx="8492562" cy="45005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lIns="91414" tIns="45707" rIns="91414" bIns="45707" rtlCol="0">
            <a:normAutofit fontScale="85000" lnSpcReduction="10000"/>
          </a:bodyPr>
          <a:lstStyle/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создание условий для взаимодействия с международными и передовыми региональными учебными заведениями г. Казани, Москвы, Санкт-Петербурга, научно-исследовательскими учреждениями, учреждениями дополнительного образования с целью обмена опытом и эффективными технологиями в образовании и воспитании гражданина; стажировки за границей;</a:t>
            </a:r>
          </a:p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разработка и апробация учителями новых учебных программ, ориентированных на индивидуализацию обучения, обеспеченную современными педагогическими технологиями и средствами ИКТ, и включающих адекватные методы воспитания, развития и социализации учащихся, т.е. направленных на инклюзивное обучение;</a:t>
            </a:r>
          </a:p>
          <a:p>
            <a:pPr marL="342801" lvl="0" indent="-34280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организация профильных смен для учителей с приглашением научных сотрудников ведущих научных центров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101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516180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857488" y="3143248"/>
            <a:ext cx="613861" cy="23351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494038"/>
            <a:ext cx="264320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Этапы реализации проекта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96C5C9EA-4433-4F1E-B70D-548832E5B719}"/>
              </a:ext>
            </a:extLst>
          </p:cNvPr>
          <p:cNvSpPr txBox="1">
            <a:spLocks/>
          </p:cNvSpPr>
          <p:nvPr/>
        </p:nvSpPr>
        <p:spPr>
          <a:xfrm>
            <a:off x="3585024" y="714357"/>
            <a:ext cx="5459543" cy="5162916"/>
          </a:xfrm>
          <a:prstGeom prst="rect">
            <a:avLst/>
          </a:prstGeom>
        </p:spPr>
        <p:txBody>
          <a:bodyPr vert="horz" lIns="57656" tIns="28827" rIns="57656" bIns="28827" rtlCol="0" anchor="ctr">
            <a:normAutofit lnSpcReduction="10000"/>
          </a:bodyPr>
          <a:lstStyle/>
          <a:p>
            <a:r>
              <a:rPr lang="ru-RU" sz="2400" b="1" dirty="0"/>
              <a:t>I этап</a:t>
            </a:r>
            <a:r>
              <a:rPr lang="ru-RU" sz="2400" dirty="0"/>
              <a:t> – организационно-аналитический (разработка проекта, её общественное обсуждение, утверждение окончательного варианта проекта; обеспечение необходимых ресурсов для основного этапа реализации проекта).</a:t>
            </a:r>
            <a:endParaRPr lang="en-US" sz="2400" dirty="0"/>
          </a:p>
          <a:p>
            <a:endParaRPr lang="ru-RU" sz="2400" dirty="0"/>
          </a:p>
          <a:p>
            <a:r>
              <a:rPr lang="ru-RU" sz="2400" b="1" dirty="0"/>
              <a:t>II этап</a:t>
            </a:r>
            <a:r>
              <a:rPr lang="ru-RU" sz="2400" dirty="0"/>
              <a:t> – практический (реализация ведущих этапов проекта; промежуточный контроль). </a:t>
            </a:r>
            <a:endParaRPr lang="en-US" sz="2400" dirty="0"/>
          </a:p>
          <a:p>
            <a:endParaRPr lang="ru-RU" sz="2400" dirty="0"/>
          </a:p>
          <a:p>
            <a:r>
              <a:rPr lang="ru-RU" sz="2400" b="1" dirty="0"/>
              <a:t>III этап</a:t>
            </a:r>
            <a:r>
              <a:rPr lang="ru-RU" sz="2400" dirty="0"/>
              <a:t> – обобщающий (подведение итогов и анализ результатов реализации проекта, подготовка текста нового проекта развития).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7FD432F-D93D-418F-A4B6-28C6236A6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9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373304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786050" y="3071810"/>
            <a:ext cx="613861" cy="23351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351162"/>
            <a:ext cx="264320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Ожидаемые результаты проекта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9009C8B1-4B73-453C-BF95-48841972B7DD}"/>
              </a:ext>
            </a:extLst>
          </p:cNvPr>
          <p:cNvSpPr txBox="1">
            <a:spLocks/>
          </p:cNvSpPr>
          <p:nvPr/>
        </p:nvSpPr>
        <p:spPr>
          <a:xfrm>
            <a:off x="3214678" y="662298"/>
            <a:ext cx="5572164" cy="5214974"/>
          </a:xfrm>
          <a:prstGeom prst="rect">
            <a:avLst/>
          </a:prstGeom>
        </p:spPr>
        <p:txBody>
          <a:bodyPr vert="horz" lIns="57656" tIns="28827" rIns="57656" bIns="28827" rtlCol="0" anchor="ctr">
            <a:normAutofit fontScale="77500" lnSpcReduction="20000"/>
          </a:bodyPr>
          <a:lstStyle/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Повышение профессиональной квалификации и педагогического мастерства учителя, совершенствование методики преподавания дисциплин и модулей.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Обеспечение выполнения требований по достижению современного качества образования.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Положительное изменение качественных показателей труда педагогических работников и деятельности школы в целом.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Закрепление и успешная деятельность молодых педагогов.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Создание условий для изменения статуса учителя, перевод его с позиции «</a:t>
            </a:r>
            <a:r>
              <a:rPr lang="ru-RU" sz="2400" dirty="0" err="1">
                <a:solidFill>
                  <a:prstClr val="black"/>
                </a:solidFill>
              </a:rPr>
              <a:t>урокодателя</a:t>
            </a:r>
            <a:r>
              <a:rPr lang="ru-RU" sz="2400" dirty="0">
                <a:solidFill>
                  <a:prstClr val="black"/>
                </a:solidFill>
              </a:rPr>
              <a:t>» на позиции педагога-исследователя, педагога-экспериментатора.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Успешное выступление на профессиональных конкурсах «Учитель года», «Классный руководитель года», «Учитель здоровья».</a:t>
            </a:r>
          </a:p>
          <a:p>
            <a:pPr marL="342801" lvl="0" indent="-342801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Результативные выступления в Грантах.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F72BD8B-3CAC-41E0-98FF-EDB8E8F0D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715016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6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>
            <a:extLst>
              <a:ext uri="{FF2B5EF4-FFF2-40B4-BE49-F238E27FC236}">
                <a16:creationId xmlns="" xmlns:a16="http://schemas.microsoft.com/office/drawing/2014/main" id="{6A190220-0602-4E79-9125-7EC3B117E1AC}"/>
              </a:ext>
            </a:extLst>
          </p:cNvPr>
          <p:cNvSpPr/>
          <p:nvPr/>
        </p:nvSpPr>
        <p:spPr>
          <a:xfrm>
            <a:off x="3178959" y="764193"/>
            <a:ext cx="2786082" cy="857232"/>
          </a:xfrm>
          <a:prstGeom prst="rect">
            <a:avLst/>
          </a:prstGeom>
          <a:solidFill>
            <a:srgbClr val="F1CF35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F8B2BA7C-3A92-42FF-918B-E99FBEAAEC12}"/>
              </a:ext>
            </a:extLst>
          </p:cNvPr>
          <p:cNvSpPr txBox="1"/>
          <p:nvPr/>
        </p:nvSpPr>
        <p:spPr>
          <a:xfrm>
            <a:off x="3178960" y="933316"/>
            <a:ext cx="278608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chemeClr val="tx2"/>
                </a:solidFill>
              </a:rPr>
              <a:t>  </a:t>
            </a:r>
            <a:r>
              <a:rPr lang="ru-RU" sz="3600" b="1" dirty="0">
                <a:solidFill>
                  <a:schemeClr val="tx2"/>
                </a:solidFill>
              </a:rPr>
              <a:t>2018 год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1F0CE65-A653-4F3E-8F59-4754DABF8140}"/>
              </a:ext>
            </a:extLst>
          </p:cNvPr>
          <p:cNvSpPr/>
          <p:nvPr/>
        </p:nvSpPr>
        <p:spPr>
          <a:xfrm>
            <a:off x="155575" y="1860428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Галимова Алина Илдаровна </a:t>
            </a:r>
            <a:endParaRPr lang="en-US" sz="2000" b="1" dirty="0"/>
          </a:p>
          <a:p>
            <a:endParaRPr lang="en-US" sz="2000" b="1" dirty="0"/>
          </a:p>
          <a:p>
            <a:pPr>
              <a:buFont typeface="Arial" pitchFamily="34" charset="0"/>
              <a:buChar char="•"/>
            </a:pPr>
            <a:r>
              <a:rPr lang="ru-RU" sz="2000" b="1" dirty="0"/>
              <a:t> </a:t>
            </a:r>
            <a:r>
              <a:rPr lang="ru-RU" b="1" dirty="0"/>
              <a:t>победитель муниципального </a:t>
            </a:r>
            <a:r>
              <a:rPr lang="ru-RU" dirty="0"/>
              <a:t>конкурса «Учитель года» </a:t>
            </a:r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лауреат</a:t>
            </a:r>
            <a:r>
              <a:rPr lang="ru-RU" dirty="0"/>
              <a:t>  (4 место) </a:t>
            </a:r>
            <a:r>
              <a:rPr lang="ru-RU" b="1" dirty="0"/>
              <a:t>республиканского</a:t>
            </a:r>
            <a:r>
              <a:rPr lang="ru-RU" dirty="0"/>
              <a:t> конкурса «Учитель года»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C0BAB5F-5DAC-4E0D-885A-0C71D0FEFF07}"/>
              </a:ext>
            </a:extLst>
          </p:cNvPr>
          <p:cNvSpPr/>
          <p:nvPr/>
        </p:nvSpPr>
        <p:spPr>
          <a:xfrm>
            <a:off x="5012614" y="1867894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Хасаншина Альбина Завзябовна</a:t>
            </a:r>
            <a:r>
              <a:rPr lang="ru-RU" sz="2000" dirty="0"/>
              <a:t> </a:t>
            </a:r>
            <a:endParaRPr lang="en-US" sz="2000" dirty="0"/>
          </a:p>
          <a:p>
            <a:endParaRPr lang="en-US" sz="2000" b="1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призер</a:t>
            </a:r>
            <a:r>
              <a:rPr lang="ru-RU" dirty="0"/>
              <a:t> (2 место) </a:t>
            </a:r>
            <a:r>
              <a:rPr lang="ru-RU" b="1" dirty="0"/>
              <a:t>муниципального</a:t>
            </a:r>
            <a:r>
              <a:rPr lang="ru-RU" dirty="0"/>
              <a:t> конкурса «Классный руководитель года».</a:t>
            </a:r>
          </a:p>
        </p:txBody>
      </p:sp>
      <p:sp>
        <p:nvSpPr>
          <p:cNvPr id="14" name="Овал 11">
            <a:extLst>
              <a:ext uri="{FF2B5EF4-FFF2-40B4-BE49-F238E27FC236}">
                <a16:creationId xmlns="" xmlns:a16="http://schemas.microsoft.com/office/drawing/2014/main" id="{D21CF7DD-A662-4A6F-BEBD-F38D63AA9AC8}"/>
              </a:ext>
            </a:extLst>
          </p:cNvPr>
          <p:cNvSpPr/>
          <p:nvPr/>
        </p:nvSpPr>
        <p:spPr>
          <a:xfrm>
            <a:off x="583442" y="4071942"/>
            <a:ext cx="2857520" cy="273843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9D7182F4-12E1-4CB4-9858-06F9821EB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756" y="4286256"/>
            <a:ext cx="2403042" cy="231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18A2A4B-D7F6-4220-9F92-D7EF20A49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26089" y="285728"/>
            <a:ext cx="2617911" cy="1338728"/>
          </a:xfrm>
          <a:prstGeom prst="rect">
            <a:avLst/>
          </a:prstGeom>
        </p:spPr>
      </p:pic>
      <p:sp>
        <p:nvSpPr>
          <p:cNvPr id="17" name="Овал 13">
            <a:extLst>
              <a:ext uri="{FF2B5EF4-FFF2-40B4-BE49-F238E27FC236}">
                <a16:creationId xmlns="" xmlns:a16="http://schemas.microsoft.com/office/drawing/2014/main" id="{7E38BE81-CAB6-4711-A171-3FFCC847F82A}"/>
              </a:ext>
            </a:extLst>
          </p:cNvPr>
          <p:cNvSpPr/>
          <p:nvPr/>
        </p:nvSpPr>
        <p:spPr>
          <a:xfrm>
            <a:off x="5869854" y="4000504"/>
            <a:ext cx="2857520" cy="280987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>
            <a:extLst>
              <a:ext uri="{FF2B5EF4-FFF2-40B4-BE49-F238E27FC236}">
                <a16:creationId xmlns="" xmlns:a16="http://schemas.microsoft.com/office/drawing/2014/main" id="{F2321F5E-07C2-4474-B995-A07DE5B48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143380"/>
            <a:ext cx="2428892" cy="239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526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>
            <a:extLst>
              <a:ext uri="{FF2B5EF4-FFF2-40B4-BE49-F238E27FC236}">
                <a16:creationId xmlns="" xmlns:a16="http://schemas.microsoft.com/office/drawing/2014/main" id="{6A190220-0602-4E79-9125-7EC3B117E1AC}"/>
              </a:ext>
            </a:extLst>
          </p:cNvPr>
          <p:cNvSpPr/>
          <p:nvPr/>
        </p:nvSpPr>
        <p:spPr>
          <a:xfrm>
            <a:off x="3178959" y="764193"/>
            <a:ext cx="2786082" cy="857232"/>
          </a:xfrm>
          <a:prstGeom prst="rect">
            <a:avLst/>
          </a:prstGeom>
          <a:solidFill>
            <a:srgbClr val="F1CF35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F8B2BA7C-3A92-42FF-918B-E99FBEAAEC12}"/>
              </a:ext>
            </a:extLst>
          </p:cNvPr>
          <p:cNvSpPr txBox="1"/>
          <p:nvPr/>
        </p:nvSpPr>
        <p:spPr>
          <a:xfrm>
            <a:off x="3178960" y="933316"/>
            <a:ext cx="278608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chemeClr val="tx2"/>
                </a:solidFill>
              </a:rPr>
              <a:t>  </a:t>
            </a:r>
            <a:r>
              <a:rPr lang="ru-RU" sz="3600" b="1" dirty="0">
                <a:solidFill>
                  <a:schemeClr val="tx2"/>
                </a:solidFill>
              </a:rPr>
              <a:t>2019 год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1F0CE65-A653-4F3E-8F59-4754DABF8140}"/>
              </a:ext>
            </a:extLst>
          </p:cNvPr>
          <p:cNvSpPr/>
          <p:nvPr/>
        </p:nvSpPr>
        <p:spPr>
          <a:xfrm>
            <a:off x="23988" y="1835739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/>
              <a:t>Шамсуллина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pPr algn="ctr"/>
            <a:r>
              <a:rPr lang="ru-RU" sz="2400" b="1" dirty="0" err="1" smtClean="0"/>
              <a:t>Наиля</a:t>
            </a:r>
            <a:r>
              <a:rPr lang="ru-RU" sz="2400" b="1" dirty="0" smtClean="0"/>
              <a:t> </a:t>
            </a:r>
            <a:r>
              <a:rPr lang="ru-RU" sz="2400" b="1" dirty="0" err="1"/>
              <a:t>Мусагитовна</a:t>
            </a:r>
            <a:r>
              <a:rPr lang="ru-RU" sz="2400" b="1" dirty="0"/>
              <a:t> </a:t>
            </a: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dirty="0"/>
              <a:t>победитель </a:t>
            </a:r>
            <a:r>
              <a:rPr lang="ru-RU" sz="2000" b="1" dirty="0"/>
              <a:t>муниципального конкурса</a:t>
            </a:r>
            <a:r>
              <a:rPr lang="ru-RU" sz="2000" dirty="0"/>
              <a:t> «Учитель года»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номинант </a:t>
            </a:r>
            <a:r>
              <a:rPr lang="ru-RU" sz="2000" b="1" dirty="0"/>
              <a:t>республиканского конкурса</a:t>
            </a:r>
            <a:r>
              <a:rPr lang="ru-RU" sz="2000" dirty="0"/>
              <a:t> «Учитель года»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C0BAB5F-5DAC-4E0D-885A-0C71D0FEFF07}"/>
              </a:ext>
            </a:extLst>
          </p:cNvPr>
          <p:cNvSpPr/>
          <p:nvPr/>
        </p:nvSpPr>
        <p:spPr>
          <a:xfrm>
            <a:off x="4716016" y="1847111"/>
            <a:ext cx="4427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Апакова Оксана Александровна </a:t>
            </a: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b="1" dirty="0"/>
              <a:t>лауреат</a:t>
            </a:r>
            <a:r>
              <a:rPr lang="ru-RU" sz="2000" dirty="0"/>
              <a:t> (4 место)  </a:t>
            </a:r>
            <a:r>
              <a:rPr lang="ru-RU" sz="2000" b="1" dirty="0"/>
              <a:t>муниципального конкурса </a:t>
            </a:r>
            <a:r>
              <a:rPr lang="ru-RU" sz="2000" dirty="0"/>
              <a:t>«Классный руководитель года»</a:t>
            </a:r>
          </a:p>
        </p:txBody>
      </p:sp>
      <p:sp>
        <p:nvSpPr>
          <p:cNvPr id="14" name="Овал 11">
            <a:extLst>
              <a:ext uri="{FF2B5EF4-FFF2-40B4-BE49-F238E27FC236}">
                <a16:creationId xmlns="" xmlns:a16="http://schemas.microsoft.com/office/drawing/2014/main" id="{D21CF7DD-A662-4A6F-BEBD-F38D63AA9AC8}"/>
              </a:ext>
            </a:extLst>
          </p:cNvPr>
          <p:cNvSpPr/>
          <p:nvPr/>
        </p:nvSpPr>
        <p:spPr>
          <a:xfrm>
            <a:off x="583442" y="4071942"/>
            <a:ext cx="2857520" cy="273843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504B6FC9-0460-4BA1-945B-7F2F0974E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465" y="4230011"/>
            <a:ext cx="2381203" cy="238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C4FFF53-1CFC-49F7-B004-0976CE84E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26089" y="357166"/>
            <a:ext cx="2617911" cy="1338728"/>
          </a:xfrm>
          <a:prstGeom prst="rect">
            <a:avLst/>
          </a:prstGeom>
        </p:spPr>
      </p:pic>
      <p:sp>
        <p:nvSpPr>
          <p:cNvPr id="21" name="Овал 13">
            <a:extLst>
              <a:ext uri="{FF2B5EF4-FFF2-40B4-BE49-F238E27FC236}">
                <a16:creationId xmlns="" xmlns:a16="http://schemas.microsoft.com/office/drawing/2014/main" id="{793D7317-8355-43D6-9BF5-E1CFAB2000B0}"/>
              </a:ext>
            </a:extLst>
          </p:cNvPr>
          <p:cNvSpPr/>
          <p:nvPr/>
        </p:nvSpPr>
        <p:spPr>
          <a:xfrm>
            <a:off x="5869854" y="4000504"/>
            <a:ext cx="2857520" cy="280987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>
            <a:extLst>
              <a:ext uri="{FF2B5EF4-FFF2-40B4-BE49-F238E27FC236}">
                <a16:creationId xmlns="" xmlns:a16="http://schemas.microsoft.com/office/drawing/2014/main" id="{9DDFF672-4E99-4FC8-BB5C-073B9008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168" y="4206166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2916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>
            <a:extLst>
              <a:ext uri="{FF2B5EF4-FFF2-40B4-BE49-F238E27FC236}">
                <a16:creationId xmlns="" xmlns:a16="http://schemas.microsoft.com/office/drawing/2014/main" id="{6A190220-0602-4E79-9125-7EC3B117E1AC}"/>
              </a:ext>
            </a:extLst>
          </p:cNvPr>
          <p:cNvSpPr/>
          <p:nvPr/>
        </p:nvSpPr>
        <p:spPr>
          <a:xfrm>
            <a:off x="3178959" y="632906"/>
            <a:ext cx="2786082" cy="857232"/>
          </a:xfrm>
          <a:prstGeom prst="rect">
            <a:avLst/>
          </a:prstGeom>
          <a:solidFill>
            <a:srgbClr val="F1CF35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F8B2BA7C-3A92-42FF-918B-E99FBEAAEC12}"/>
              </a:ext>
            </a:extLst>
          </p:cNvPr>
          <p:cNvSpPr txBox="1"/>
          <p:nvPr/>
        </p:nvSpPr>
        <p:spPr>
          <a:xfrm>
            <a:off x="3178960" y="802029"/>
            <a:ext cx="278608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/>
              <a:t>  </a:t>
            </a:r>
            <a:r>
              <a:rPr lang="ru-RU" sz="3600" b="1" dirty="0">
                <a:solidFill>
                  <a:schemeClr val="tx2"/>
                </a:solidFill>
              </a:rPr>
              <a:t>2020 год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Овал 11">
            <a:extLst>
              <a:ext uri="{FF2B5EF4-FFF2-40B4-BE49-F238E27FC236}">
                <a16:creationId xmlns="" xmlns:a16="http://schemas.microsoft.com/office/drawing/2014/main" id="{D21CF7DD-A662-4A6F-BEBD-F38D63AA9AC8}"/>
              </a:ext>
            </a:extLst>
          </p:cNvPr>
          <p:cNvSpPr/>
          <p:nvPr/>
        </p:nvSpPr>
        <p:spPr>
          <a:xfrm>
            <a:off x="155575" y="4404598"/>
            <a:ext cx="2560093" cy="245340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0B6A6F1-BC40-442F-8D14-C50D8A6BB97E}"/>
              </a:ext>
            </a:extLst>
          </p:cNvPr>
          <p:cNvSpPr txBox="1">
            <a:spLocks/>
          </p:cNvSpPr>
          <p:nvPr/>
        </p:nvSpPr>
        <p:spPr>
          <a:xfrm>
            <a:off x="58296" y="1530119"/>
            <a:ext cx="9085704" cy="2904953"/>
          </a:xfrm>
          <a:prstGeom prst="rect">
            <a:avLst/>
          </a:prstGeom>
        </p:spPr>
        <p:txBody>
          <a:bodyPr vert="horz" lIns="57656" tIns="28827" rIns="57656" bIns="28827" numCol="3" rtlCol="0" anchor="ctr">
            <a:noAutofit/>
          </a:bodyPr>
          <a:lstStyle/>
          <a:p>
            <a:pPr algn="ctr"/>
            <a:r>
              <a:rPr lang="ru-RU" b="1" dirty="0" err="1"/>
              <a:t>Галяува</a:t>
            </a:r>
            <a:endParaRPr lang="ru-RU" b="1" dirty="0"/>
          </a:p>
          <a:p>
            <a:pPr algn="ctr"/>
            <a:r>
              <a:rPr lang="ru-RU" b="1" dirty="0"/>
              <a:t> Лилия </a:t>
            </a:r>
            <a:r>
              <a:rPr lang="ru-RU" b="1" dirty="0" err="1"/>
              <a:t>Сибгатовна</a:t>
            </a:r>
            <a:r>
              <a:rPr lang="ru-RU" b="1" dirty="0"/>
              <a:t> </a:t>
            </a:r>
          </a:p>
          <a:p>
            <a:endParaRPr lang="ru-RU" b="1" dirty="0"/>
          </a:p>
          <a:p>
            <a:pPr algn="ctr"/>
            <a:r>
              <a:rPr lang="ru-RU" b="1" dirty="0"/>
              <a:t>победитель муниципального этапа </a:t>
            </a:r>
            <a:r>
              <a:rPr lang="ru-RU" dirty="0"/>
              <a:t>Республиканского конкурса профессионального мастерства «Учитель года»</a:t>
            </a:r>
          </a:p>
          <a:p>
            <a:pPr algn="ctr"/>
            <a:r>
              <a:rPr lang="ru-RU" b="1" dirty="0"/>
              <a:t>лауреат</a:t>
            </a:r>
            <a:r>
              <a:rPr lang="ru-RU" dirty="0"/>
              <a:t>  (5 место) </a:t>
            </a:r>
            <a:r>
              <a:rPr lang="ru-RU" b="1" dirty="0"/>
              <a:t>республиканского</a:t>
            </a:r>
            <a:r>
              <a:rPr lang="ru-RU" dirty="0"/>
              <a:t> конкурса «Учитель года»</a:t>
            </a:r>
          </a:p>
          <a:p>
            <a:pPr algn="ctr"/>
            <a:r>
              <a:rPr lang="ru-RU" b="1" dirty="0"/>
              <a:t>Ефремова </a:t>
            </a:r>
          </a:p>
          <a:p>
            <a:pPr algn="ctr"/>
            <a:r>
              <a:rPr lang="ru-RU" b="1" dirty="0"/>
              <a:t>Ирина Васильевна</a:t>
            </a:r>
          </a:p>
          <a:p>
            <a:endParaRPr lang="ru-RU" b="1" dirty="0"/>
          </a:p>
          <a:p>
            <a:pPr algn="ctr"/>
            <a:r>
              <a:rPr lang="ru-RU" b="1" dirty="0"/>
              <a:t>победитель муниципального </a:t>
            </a:r>
            <a:r>
              <a:rPr lang="ru-RU" dirty="0"/>
              <a:t>этапа Республиканского конкурса профессионального мастерства «Педагог-психолог»</a:t>
            </a:r>
            <a:endParaRPr lang="ru-RU" b="1" dirty="0"/>
          </a:p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Баранова </a:t>
            </a:r>
          </a:p>
          <a:p>
            <a:pPr algn="ctr"/>
            <a:r>
              <a:rPr lang="ru-RU" b="1" dirty="0"/>
              <a:t>Светлана Анатольевна 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победитель в номинации </a:t>
            </a:r>
            <a:r>
              <a:rPr lang="ru-RU" dirty="0"/>
              <a:t>«Педагогическая компетентность» на муниципальном этапе Всероссийского конкурса «Учитель здоровья»</a:t>
            </a:r>
          </a:p>
        </p:txBody>
      </p:sp>
      <p:sp>
        <p:nvSpPr>
          <p:cNvPr id="22" name="Овал 11">
            <a:extLst>
              <a:ext uri="{FF2B5EF4-FFF2-40B4-BE49-F238E27FC236}">
                <a16:creationId xmlns="" xmlns:a16="http://schemas.microsoft.com/office/drawing/2014/main" id="{475864A4-23D7-4FA2-9C26-475DB84CE516}"/>
              </a:ext>
            </a:extLst>
          </p:cNvPr>
          <p:cNvSpPr/>
          <p:nvPr/>
        </p:nvSpPr>
        <p:spPr>
          <a:xfrm>
            <a:off x="3291953" y="4404598"/>
            <a:ext cx="2560093" cy="245340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="" xmlns:a16="http://schemas.microsoft.com/office/drawing/2014/main" id="{575127B5-6CA8-4C96-B03E-2BE9CDC57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296" y="4558907"/>
            <a:ext cx="2291834" cy="21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>
            <a:extLst>
              <a:ext uri="{FF2B5EF4-FFF2-40B4-BE49-F238E27FC236}">
                <a16:creationId xmlns="" xmlns:a16="http://schemas.microsoft.com/office/drawing/2014/main" id="{A4B6F9A6-4EF5-48A9-852C-0B791E316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33011" y="4558907"/>
            <a:ext cx="2284505" cy="21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A51BB6C-B159-4F28-80FB-CF50FEAB3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526089" y="285728"/>
            <a:ext cx="2617911" cy="1338728"/>
          </a:xfrm>
          <a:prstGeom prst="rect">
            <a:avLst/>
          </a:prstGeom>
        </p:spPr>
      </p:pic>
      <p:sp>
        <p:nvSpPr>
          <p:cNvPr id="17" name="Овал 11">
            <a:extLst>
              <a:ext uri="{FF2B5EF4-FFF2-40B4-BE49-F238E27FC236}">
                <a16:creationId xmlns="" xmlns:a16="http://schemas.microsoft.com/office/drawing/2014/main" id="{9D45E0E7-B2FD-4F8E-AA18-348401FA0C2E}"/>
              </a:ext>
            </a:extLst>
          </p:cNvPr>
          <p:cNvSpPr/>
          <p:nvPr/>
        </p:nvSpPr>
        <p:spPr>
          <a:xfrm>
            <a:off x="6428334" y="4404598"/>
            <a:ext cx="2560093" cy="245340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>
            <a:extLst>
              <a:ext uri="{FF2B5EF4-FFF2-40B4-BE49-F238E27FC236}">
                <a16:creationId xmlns="" xmlns:a16="http://schemas.microsoft.com/office/drawing/2014/main" id="{3816948D-A2B3-419F-815D-D7ADBF06F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0200" y="4558907"/>
            <a:ext cx="2284504" cy="21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3115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3">
            <a:extLst>
              <a:ext uri="{FF2B5EF4-FFF2-40B4-BE49-F238E27FC236}">
                <a16:creationId xmlns="" xmlns:a16="http://schemas.microsoft.com/office/drawing/2014/main" id="{7226ED97-93EB-428F-B9EB-EE6E525D0C12}"/>
              </a:ext>
            </a:extLst>
          </p:cNvPr>
          <p:cNvSpPr/>
          <p:nvPr/>
        </p:nvSpPr>
        <p:spPr>
          <a:xfrm>
            <a:off x="827584" y="1120054"/>
            <a:ext cx="7488832" cy="85725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BF331811-39D8-42B8-8C15-B6289BABBC8D}"/>
              </a:ext>
            </a:extLst>
          </p:cNvPr>
          <p:cNvSpPr txBox="1">
            <a:spLocks/>
          </p:cNvSpPr>
          <p:nvPr/>
        </p:nvSpPr>
        <p:spPr>
          <a:xfrm>
            <a:off x="842771" y="1245186"/>
            <a:ext cx="7458458" cy="619129"/>
          </a:xfrm>
          <a:prstGeom prst="rect">
            <a:avLst/>
          </a:prstGeom>
        </p:spPr>
        <p:txBody>
          <a:bodyPr lIns="57662" tIns="28831" rIns="57662" bIns="28831">
            <a:normAutofit fontScale="97500"/>
          </a:bodyPr>
          <a:lstStyle/>
          <a:p>
            <a:pPr algn="ctr" defTabSz="576621">
              <a:spcBef>
                <a:spcPct val="0"/>
              </a:spcBef>
              <a:defRPr/>
            </a:pPr>
            <a:r>
              <a:rPr lang="ru-RU" sz="3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Победители Грантов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BE9994E8-8B8F-41DB-BB99-5B54914468D3}"/>
              </a:ext>
            </a:extLst>
          </p:cNvPr>
          <p:cNvSpPr txBox="1">
            <a:spLocks/>
          </p:cNvSpPr>
          <p:nvPr/>
        </p:nvSpPr>
        <p:spPr>
          <a:xfrm>
            <a:off x="0" y="1989447"/>
            <a:ext cx="9144000" cy="3257554"/>
          </a:xfrm>
          <a:prstGeom prst="rect">
            <a:avLst/>
          </a:prstGeom>
        </p:spPr>
        <p:txBody>
          <a:bodyPr vert="horz" lIns="91414" tIns="45707" rIns="91414" bIns="45707" rtlCol="0">
            <a:no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chemeClr val="tx2"/>
                </a:solidFill>
              </a:rPr>
              <a:t>2018 год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sz="2600" b="1" dirty="0"/>
              <a:t>Победитель</a:t>
            </a:r>
            <a:r>
              <a:rPr lang="ru-RU" sz="2600" dirty="0"/>
              <a:t> Гранта </a:t>
            </a:r>
            <a:r>
              <a:rPr lang="ru-RU" sz="2600" b="1" dirty="0"/>
              <a:t>«Старший учитель»  </a:t>
            </a:r>
            <a:r>
              <a:rPr lang="ru-RU" sz="2600" dirty="0"/>
              <a:t>Осипова О.В</a:t>
            </a:r>
            <a:r>
              <a:rPr lang="ru-RU" sz="2600" dirty="0" smtClean="0"/>
              <a:t>.</a:t>
            </a:r>
            <a:endParaRPr lang="ru-RU" sz="2600" dirty="0"/>
          </a:p>
          <a:p>
            <a:pPr algn="ctr">
              <a:buNone/>
            </a:pPr>
            <a:r>
              <a:rPr lang="ru-RU" sz="4000" b="1" dirty="0">
                <a:solidFill>
                  <a:schemeClr val="tx2"/>
                </a:solidFill>
              </a:rPr>
              <a:t>2019 </a:t>
            </a:r>
            <a:r>
              <a:rPr lang="ru-RU" sz="4000" b="1" dirty="0" smtClean="0">
                <a:solidFill>
                  <a:schemeClr val="tx2"/>
                </a:solidFill>
              </a:rPr>
              <a:t>год</a:t>
            </a:r>
          </a:p>
          <a:p>
            <a:pPr algn="ctr">
              <a:buNone/>
            </a:pPr>
            <a:r>
              <a:rPr lang="ru-RU" sz="2600" b="1" dirty="0" smtClean="0"/>
              <a:t>Победители</a:t>
            </a:r>
            <a:r>
              <a:rPr lang="ru-RU" sz="2600" dirty="0" smtClean="0"/>
              <a:t> </a:t>
            </a:r>
            <a:r>
              <a:rPr lang="ru-RU" sz="2600" dirty="0"/>
              <a:t>гранта </a:t>
            </a:r>
            <a:r>
              <a:rPr lang="ru-RU" sz="2600" b="1" dirty="0"/>
              <a:t>«Учитель эксперт»</a:t>
            </a:r>
            <a:r>
              <a:rPr lang="ru-RU" sz="2600" dirty="0"/>
              <a:t> </a:t>
            </a:r>
            <a:r>
              <a:rPr lang="ru-RU" sz="2600" dirty="0" err="1"/>
              <a:t>Заплетаева</a:t>
            </a:r>
            <a:r>
              <a:rPr lang="ru-RU" sz="2600" dirty="0"/>
              <a:t> И.Н</a:t>
            </a:r>
            <a:r>
              <a:rPr lang="ru-RU" sz="2600" dirty="0" smtClean="0"/>
              <a:t>.             </a:t>
            </a:r>
          </a:p>
          <a:p>
            <a:pPr algn="ctr">
              <a:buNone/>
            </a:pPr>
            <a:r>
              <a:rPr lang="ru-RU" sz="2600" dirty="0" smtClean="0"/>
              <a:t>                                                                          Кудряшова </a:t>
            </a:r>
            <a:r>
              <a:rPr lang="ru-RU" sz="2600" dirty="0"/>
              <a:t>Н.П.</a:t>
            </a:r>
          </a:p>
          <a:p>
            <a:pPr algn="ctr"/>
            <a:r>
              <a:rPr lang="ru-RU" sz="2600" b="1" dirty="0"/>
              <a:t>Победитель</a:t>
            </a:r>
            <a:r>
              <a:rPr lang="ru-RU" sz="2600" dirty="0"/>
              <a:t> гранта </a:t>
            </a:r>
            <a:r>
              <a:rPr lang="ru-RU" sz="2600" b="1" dirty="0"/>
              <a:t>«Учитель наставник» </a:t>
            </a:r>
            <a:r>
              <a:rPr lang="ru-RU" sz="2600" dirty="0"/>
              <a:t>Аннина М.А.</a:t>
            </a:r>
          </a:p>
          <a:p>
            <a:pPr algn="ctr"/>
            <a:r>
              <a:rPr lang="ru-RU" sz="2600" b="1" dirty="0"/>
              <a:t>Победитель</a:t>
            </a:r>
            <a:r>
              <a:rPr lang="ru-RU" sz="2600" dirty="0"/>
              <a:t> Гранта </a:t>
            </a:r>
            <a:r>
              <a:rPr lang="ru-RU" sz="2600" b="1" dirty="0"/>
              <a:t>«Старший учитель»  </a:t>
            </a:r>
            <a:r>
              <a:rPr lang="ru-RU" sz="2600" dirty="0" err="1"/>
              <a:t>Апакова</a:t>
            </a:r>
            <a:r>
              <a:rPr lang="ru-RU" sz="2600" dirty="0"/>
              <a:t> О.А.</a:t>
            </a:r>
            <a:endParaRPr lang="ru-RU" sz="2600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9364125-D8A8-4266-96C4-B2E1ED04D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286388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776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373304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2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786050" y="3071810"/>
            <a:ext cx="613861" cy="23351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351162"/>
            <a:ext cx="264320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Повышение 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квалификации</a:t>
            </a:r>
          </a:p>
          <a:p>
            <a:pPr algn="ctr">
              <a:spcBef>
                <a:spcPct val="0"/>
              </a:spcBef>
            </a:pP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через</a:t>
            </a:r>
            <a:endParaRPr lang="ru-RU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9009C8B1-4B73-453C-BF95-48841972B7DD}"/>
              </a:ext>
            </a:extLst>
          </p:cNvPr>
          <p:cNvSpPr txBox="1">
            <a:spLocks/>
          </p:cNvSpPr>
          <p:nvPr/>
        </p:nvSpPr>
        <p:spPr>
          <a:xfrm>
            <a:off x="3571836" y="642918"/>
            <a:ext cx="5572164" cy="5214974"/>
          </a:xfrm>
          <a:prstGeom prst="rect">
            <a:avLst/>
          </a:prstGeom>
        </p:spPr>
        <p:txBody>
          <a:bodyPr vert="horz" lIns="57656" tIns="28827" rIns="57656" bIns="28827" rtlCol="0" anchor="ctr">
            <a:normAutofit fontScale="92500" lnSpcReduction="1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практико-ориентированные семинары;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презентации педагогического опыта;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мастер-классы; 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публикации в журналах, сборниках научно-практических конференций различного уровня, интернет сайтах и др.;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сетевых сообществах и др.;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дистанционное обучение в методических мастерских; 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стажировки и профильные смены;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диагностика труда педагога;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научно-методический совет;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заседания творческих групп учителей;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педагогов в профессиональных конкурсах и фестивалях;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творческие отчеты учителей;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персонифицированные курсы повышения квалификации;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F72BD8B-3CAC-41E0-98FF-EDB8E8F0D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715016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6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373304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2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786050" y="3071810"/>
            <a:ext cx="613861" cy="23351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351162"/>
            <a:ext cx="2643206" cy="144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Показатели </a:t>
            </a:r>
            <a:r>
              <a:rPr lang="ru-RU" sz="2200" b="1" dirty="0" smtClean="0">
                <a:solidFill>
                  <a:schemeClr val="tx2"/>
                </a:solidFill>
                <a:latin typeface="+mj-lt"/>
              </a:rPr>
              <a:t>профессионального</a:t>
            </a: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мастерства</a:t>
            </a:r>
            <a:endParaRPr lang="ru-RU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9009C8B1-4B73-453C-BF95-48841972B7DD}"/>
              </a:ext>
            </a:extLst>
          </p:cNvPr>
          <p:cNvSpPr txBox="1">
            <a:spLocks/>
          </p:cNvSpPr>
          <p:nvPr/>
        </p:nvSpPr>
        <p:spPr>
          <a:xfrm>
            <a:off x="3571836" y="642918"/>
            <a:ext cx="5357882" cy="5500726"/>
          </a:xfrm>
          <a:prstGeom prst="rect">
            <a:avLst/>
          </a:prstGeom>
        </p:spPr>
        <p:txBody>
          <a:bodyPr vert="horz" lIns="57656" tIns="28827" rIns="57656" bIns="28827" rtlCol="0" anchor="ctr">
            <a:normAutofit fontScale="55000" lnSpcReduction="2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активно участвует в инновационной деятельности школы;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использует в профессиональной деятельности современные образовательные технологии, активные формы, методы, приемы обучения;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участвует в диссеминации передового педагогического опыта;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имеет высокий процент качества успеваемости (не ниже 60%);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имеет высокие показатели качества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обучающиеся - участники и победители предметных олимпиад;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имеет высокие результаты на научно-практических конференциях, интеллектуальных турнирах, конкурсах;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участвует в конкурсах профессионального мастерства;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занимается научно- исследовательской деятельностью;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участвует в социально-значимых проектах и общественных  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мероприятиях;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реализует дополнительные образовательные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 высоком уровне проводит учебные занятия, внеклассные мероприятия, предметные недели;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факультативы, индивидуальные часы;</a:t>
            </a:r>
          </a:p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имеет высокий рейтинг в школьном сообществе и у родительской общественности.</a:t>
            </a:r>
          </a:p>
          <a:p>
            <a:pPr>
              <a:buFont typeface="Arial" pitchFamily="34" charset="0"/>
              <a:buChar char="•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F72BD8B-3CAC-41E0-98FF-EDB8E8F0D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715016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6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133075" y="2525786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864449" y="3139657"/>
            <a:ext cx="872015" cy="331711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133074" y="3028514"/>
            <a:ext cx="264320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</a:rPr>
              <a:t>Проблемы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BD7F09BB-B8E1-402B-B9DF-DD1C9DE8205B}"/>
              </a:ext>
            </a:extLst>
          </p:cNvPr>
          <p:cNvSpPr txBox="1">
            <a:spLocks/>
          </p:cNvSpPr>
          <p:nvPr/>
        </p:nvSpPr>
        <p:spPr>
          <a:xfrm>
            <a:off x="3824632" y="1434799"/>
            <a:ext cx="5279256" cy="3988402"/>
          </a:xfrm>
          <a:prstGeom prst="rect">
            <a:avLst/>
          </a:prstGeom>
        </p:spPr>
        <p:txBody>
          <a:bodyPr vert="horz" lIns="57656" tIns="28827" rIns="57656" bIns="28827" rtlCol="0" anchor="ctr">
            <a:normAutofit/>
          </a:bodyPr>
          <a:lstStyle/>
          <a:p>
            <a:pPr marL="514321" indent="-514321"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Низкая </a:t>
            </a:r>
            <a:r>
              <a:rPr lang="ru-RU" sz="2800" b="1" dirty="0">
                <a:latin typeface="+mj-lt"/>
                <a:ea typeface="+mj-ea"/>
                <a:cs typeface="+mj-cs"/>
              </a:rPr>
              <a:t>мотивация</a:t>
            </a:r>
            <a:r>
              <a:rPr lang="ru-RU" sz="2800" dirty="0">
                <a:latin typeface="+mj-lt"/>
                <a:ea typeface="+mj-ea"/>
                <a:cs typeface="+mj-cs"/>
              </a:rPr>
              <a:t> обучающихся и педагогов к изменениям.</a:t>
            </a:r>
          </a:p>
          <a:p>
            <a:pPr marL="514321" indent="-514321"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Профессионально-личностное </a:t>
            </a:r>
            <a:r>
              <a:rPr lang="ru-RU" sz="2800" b="1" dirty="0">
                <a:latin typeface="+mj-lt"/>
                <a:ea typeface="+mj-ea"/>
                <a:cs typeface="+mj-cs"/>
              </a:rPr>
              <a:t>выгорание </a:t>
            </a:r>
            <a:r>
              <a:rPr lang="ru-RU" sz="2800" dirty="0">
                <a:latin typeface="+mj-lt"/>
                <a:ea typeface="+mj-ea"/>
                <a:cs typeface="+mj-cs"/>
              </a:rPr>
              <a:t>педагогов.</a:t>
            </a:r>
          </a:p>
          <a:p>
            <a:pPr marL="514321" indent="-514321"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Инертность</a:t>
            </a:r>
            <a:r>
              <a:rPr lang="ru-RU" sz="2800" dirty="0">
                <a:latin typeface="+mj-lt"/>
                <a:ea typeface="+mj-ea"/>
                <a:cs typeface="+mj-cs"/>
              </a:rPr>
              <a:t> образовательной системы.</a:t>
            </a:r>
          </a:p>
          <a:p>
            <a:pPr marL="514321" indent="-514321"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Особые </a:t>
            </a:r>
            <a:r>
              <a:rPr lang="ru-RU" sz="2800" b="1" dirty="0">
                <a:latin typeface="+mj-lt"/>
                <a:ea typeface="+mj-ea"/>
                <a:cs typeface="+mj-cs"/>
              </a:rPr>
              <a:t>потребности</a:t>
            </a:r>
            <a:r>
              <a:rPr lang="ru-RU" sz="2800" dirty="0">
                <a:latin typeface="+mj-lt"/>
                <a:ea typeface="+mj-ea"/>
                <a:cs typeface="+mj-cs"/>
              </a:rPr>
              <a:t> обучающихся.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102826-E5CF-42F4-8BDA-B91B0A1BC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357950" y="5357826"/>
            <a:ext cx="2617911" cy="1338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Содержимое 2">
            <a:extLst>
              <a:ext uri="{FF2B5EF4-FFF2-40B4-BE49-F238E27FC236}">
                <a16:creationId xmlns="" xmlns:a16="http://schemas.microsoft.com/office/drawing/2014/main" id="{88338F75-C966-4DE2-9CB3-74E3A9794961}"/>
              </a:ext>
            </a:extLst>
          </p:cNvPr>
          <p:cNvSpPr txBox="1">
            <a:spLocks/>
          </p:cNvSpPr>
          <p:nvPr/>
        </p:nvSpPr>
        <p:spPr>
          <a:xfrm>
            <a:off x="0" y="1142984"/>
            <a:ext cx="4594144" cy="4929224"/>
          </a:xfrm>
          <a:prstGeom prst="rect">
            <a:avLst/>
          </a:prstGeom>
        </p:spPr>
        <p:txBody>
          <a:bodyPr vert="horz" lIns="91414" tIns="45707" rIns="91414" bIns="45707" rtlCol="0">
            <a:noAutofit/>
          </a:bodyPr>
          <a:lstStyle/>
          <a:p>
            <a:pPr algn="ctr">
              <a:buNone/>
            </a:pPr>
            <a:endParaRPr lang="ru-RU" sz="2600" b="1" dirty="0"/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Журнал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«</a:t>
            </a:r>
            <a:r>
              <a:rPr lang="ru-RU" sz="3600" b="1" dirty="0">
                <a:solidFill>
                  <a:schemeClr val="tx2"/>
                </a:solidFill>
              </a:rPr>
              <a:t>Отечественная и зарубежная педагогика», </a:t>
            </a:r>
          </a:p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</a:rPr>
              <a:t>2017 год. </a:t>
            </a:r>
          </a:p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</a:rPr>
              <a:t>Т.2, №2 (38). </a:t>
            </a:r>
          </a:p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</a:rPr>
              <a:t>С. 132-152.</a:t>
            </a:r>
          </a:p>
        </p:txBody>
      </p:sp>
      <p:pic>
        <p:nvPicPr>
          <p:cNvPr id="7" name="Picture 2" descr="C:\Users\User\Desktop\1.png">
            <a:extLst>
              <a:ext uri="{FF2B5EF4-FFF2-40B4-BE49-F238E27FC236}">
                <a16:creationId xmlns="" xmlns:a16="http://schemas.microsoft.com/office/drawing/2014/main" id="{77F692F9-80E2-4E20-B14A-63913D55F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6360" t="4676" r="5471" b="2674"/>
          <a:stretch/>
        </p:blipFill>
        <p:spPr bwMode="auto">
          <a:xfrm>
            <a:off x="4537899" y="500042"/>
            <a:ext cx="4606101" cy="6357958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1959D2B-D4D5-4395-A565-5B7876F47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0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33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155575" y="2492896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886949" y="3106767"/>
            <a:ext cx="872015" cy="331711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155574" y="2995624"/>
            <a:ext cx="264320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Потребности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4FE5492-FF6D-40B5-9398-819A4F28BE94}"/>
              </a:ext>
            </a:extLst>
          </p:cNvPr>
          <p:cNvSpPr txBox="1">
            <a:spLocks/>
          </p:cNvSpPr>
          <p:nvPr/>
        </p:nvSpPr>
        <p:spPr>
          <a:xfrm>
            <a:off x="3923928" y="1118767"/>
            <a:ext cx="5220072" cy="4524811"/>
          </a:xfrm>
          <a:prstGeom prst="rect">
            <a:avLst/>
          </a:prstGeom>
        </p:spPr>
        <p:txBody>
          <a:bodyPr vert="horz" lIns="57656" tIns="28827" rIns="57656" bIns="28827" rtlCol="0" anchor="ctr">
            <a:normAutofit/>
          </a:bodyPr>
          <a:lstStyle/>
          <a:p>
            <a:pPr marL="514321" indent="-514321">
              <a:buFont typeface="+mj-lt"/>
              <a:buAutoNum type="arabicPeriod"/>
            </a:pPr>
            <a:r>
              <a:rPr lang="ru-RU" sz="3200" b="1" dirty="0"/>
              <a:t>Быть</a:t>
            </a:r>
            <a:r>
              <a:rPr lang="ru-RU" sz="3200" dirty="0"/>
              <a:t> важным и признанным другими.</a:t>
            </a:r>
          </a:p>
          <a:p>
            <a:pPr marL="514321" indent="-514321">
              <a:buFont typeface="+mj-lt"/>
              <a:buAutoNum type="arabicPeriod"/>
            </a:pPr>
            <a:r>
              <a:rPr lang="ru-RU" sz="3200" b="1" dirty="0"/>
              <a:t>Понять</a:t>
            </a:r>
            <a:r>
              <a:rPr lang="ru-RU" sz="3200" dirty="0"/>
              <a:t>, кто я, чего хочу, свои сильные стороны, интересы и мечты.</a:t>
            </a:r>
          </a:p>
          <a:p>
            <a:pPr marL="514321" indent="-514321">
              <a:buFont typeface="+mj-lt"/>
              <a:buAutoNum type="arabicPeriod"/>
            </a:pPr>
            <a:r>
              <a:rPr lang="ru-RU" sz="3200" b="1" dirty="0"/>
              <a:t>Проявить</a:t>
            </a:r>
            <a:r>
              <a:rPr lang="ru-RU" sz="3200" dirty="0"/>
              <a:t> себя, свои таланты.</a:t>
            </a:r>
          </a:p>
          <a:p>
            <a:pPr marL="514321" indent="-514321">
              <a:buFont typeface="+mj-lt"/>
              <a:buAutoNum type="arabicPeriod"/>
            </a:pPr>
            <a:r>
              <a:rPr lang="ru-RU" sz="3200" b="1" dirty="0"/>
              <a:t>Получить</a:t>
            </a:r>
            <a:r>
              <a:rPr lang="ru-RU" sz="3200" dirty="0"/>
              <a:t> поддержку от значимых людей.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EB5B7F7-A296-471D-82A2-351B27B5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25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0">
            <a:extLst>
              <a:ext uri="{FF2B5EF4-FFF2-40B4-BE49-F238E27FC236}">
                <a16:creationId xmlns="" xmlns:a16="http://schemas.microsoft.com/office/drawing/2014/main" id="{359303CA-8C92-4BF0-B491-5C98B76D453B}"/>
              </a:ext>
            </a:extLst>
          </p:cNvPr>
          <p:cNvSpPr/>
          <p:nvPr/>
        </p:nvSpPr>
        <p:spPr>
          <a:xfrm>
            <a:off x="812090" y="1553082"/>
            <a:ext cx="7519820" cy="47525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7" name="Picture 2" descr="https://medaboutme.ru/upload/medialibrary/8ca/shutterstock_1156615660.jpg">
            <a:extLst>
              <a:ext uri="{FF2B5EF4-FFF2-40B4-BE49-F238E27FC236}">
                <a16:creationId xmlns="" xmlns:a16="http://schemas.microsoft.com/office/drawing/2014/main" id="{9C9E3D0D-2CFF-4706-982D-D2DF3AB02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140" y="2083345"/>
            <a:ext cx="6422197" cy="4283249"/>
          </a:xfrm>
          <a:prstGeom prst="rect">
            <a:avLst/>
          </a:prstGeom>
          <a:noFill/>
        </p:spPr>
      </p:pic>
      <p:sp>
        <p:nvSpPr>
          <p:cNvPr id="18" name="AutoShape 3">
            <a:extLst>
              <a:ext uri="{FF2B5EF4-FFF2-40B4-BE49-F238E27FC236}">
                <a16:creationId xmlns="" xmlns:a16="http://schemas.microsoft.com/office/drawing/2014/main" id="{37EDA2AC-AB70-4388-B6CC-8562EC6C0DBA}"/>
              </a:ext>
            </a:extLst>
          </p:cNvPr>
          <p:cNvSpPr/>
          <p:nvPr/>
        </p:nvSpPr>
        <p:spPr>
          <a:xfrm>
            <a:off x="804569" y="1128164"/>
            <a:ext cx="7527341" cy="96253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19" name="TextBox 13">
            <a:extLst>
              <a:ext uri="{FF2B5EF4-FFF2-40B4-BE49-F238E27FC236}">
                <a16:creationId xmlns="" xmlns:a16="http://schemas.microsoft.com/office/drawing/2014/main" id="{92329F18-7A5F-47BA-8AA0-5A74167C7624}"/>
              </a:ext>
            </a:extLst>
          </p:cNvPr>
          <p:cNvSpPr txBox="1"/>
          <p:nvPr/>
        </p:nvSpPr>
        <p:spPr>
          <a:xfrm>
            <a:off x="812089" y="1363210"/>
            <a:ext cx="75198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solidFill>
                  <a:schemeClr val="tx2"/>
                </a:solidFill>
              </a:rPr>
              <a:t>Проект  </a:t>
            </a:r>
            <a:r>
              <a:rPr lang="ru-RU" sz="3600" b="1" dirty="0">
                <a:solidFill>
                  <a:schemeClr val="tx2"/>
                </a:solidFill>
              </a:rPr>
              <a:t>«Успешный учитель»</a:t>
            </a:r>
          </a:p>
        </p:txBody>
      </p:sp>
    </p:spTree>
    <p:extLst>
      <p:ext uri="{BB962C8B-B14F-4D97-AF65-F5344CB8AC3E}">
        <p14:creationId xmlns="" xmlns:p14="http://schemas.microsoft.com/office/powerpoint/2010/main" val="118085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3">
            <a:extLst>
              <a:ext uri="{FF2B5EF4-FFF2-40B4-BE49-F238E27FC236}">
                <a16:creationId xmlns="" xmlns:a16="http://schemas.microsoft.com/office/drawing/2014/main" id="{CC418BCD-38A6-4434-A697-4C64DFA38729}"/>
              </a:ext>
            </a:extLst>
          </p:cNvPr>
          <p:cNvSpPr/>
          <p:nvPr/>
        </p:nvSpPr>
        <p:spPr>
          <a:xfrm>
            <a:off x="827584" y="1414296"/>
            <a:ext cx="7488832" cy="85725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65663E72-313A-493E-A23B-4D2855607037}"/>
              </a:ext>
            </a:extLst>
          </p:cNvPr>
          <p:cNvSpPr txBox="1">
            <a:spLocks/>
          </p:cNvSpPr>
          <p:nvPr/>
        </p:nvSpPr>
        <p:spPr>
          <a:xfrm>
            <a:off x="827584" y="1538079"/>
            <a:ext cx="7488832" cy="648072"/>
          </a:xfrm>
          <a:prstGeom prst="rect">
            <a:avLst/>
          </a:prstGeom>
        </p:spPr>
        <p:txBody>
          <a:bodyPr lIns="57662" tIns="28831" rIns="57662" bIns="28831">
            <a:normAutofit fontScale="97500"/>
          </a:bodyPr>
          <a:lstStyle/>
          <a:p>
            <a:pPr algn="ctr" defTabSz="576621">
              <a:spcBef>
                <a:spcPct val="0"/>
              </a:spcBef>
              <a:defRPr/>
            </a:pPr>
            <a:r>
              <a:rPr lang="ru-RU" sz="3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Нормативная база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506B48B2-8DFF-4033-A1D5-23C8E631487D}"/>
              </a:ext>
            </a:extLst>
          </p:cNvPr>
          <p:cNvSpPr txBox="1">
            <a:spLocks/>
          </p:cNvSpPr>
          <p:nvPr/>
        </p:nvSpPr>
        <p:spPr>
          <a:xfrm>
            <a:off x="307975" y="2420888"/>
            <a:ext cx="9056466" cy="2686050"/>
          </a:xfrm>
          <a:prstGeom prst="rect">
            <a:avLst/>
          </a:prstGeom>
        </p:spPr>
        <p:txBody>
          <a:bodyPr vert="horz" lIns="91414" tIns="45707" rIns="91414" bIns="45707" rtlCol="0">
            <a:normAutofit/>
          </a:bodyPr>
          <a:lstStyle/>
          <a:p>
            <a:pPr marL="514350" marR="0" lvl="0" indent="-514350" algn="l" defTabSz="914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Приказ о реализации проекта «Успешный учитель».</a:t>
            </a:r>
          </a:p>
          <a:p>
            <a:pPr marL="514350" marR="0" lvl="0" indent="-514350" algn="l" defTabSz="914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Положение о творческой группе наставников.</a:t>
            </a:r>
          </a:p>
          <a:p>
            <a:pPr marL="514350" marR="0" lvl="0" indent="-514350" algn="l" defTabSz="914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Приказ об утверждении Положения о творческой группе наставников.</a:t>
            </a:r>
          </a:p>
          <a:p>
            <a:pPr marL="514350" marR="0" lvl="0" indent="-514350" algn="l" defTabSz="914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Приказ о создании творческой группы наставников.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1B7B2AA-8458-43C8-96AF-6D919248C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214950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2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435135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2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857488" y="3000372"/>
            <a:ext cx="661073" cy="25147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660863"/>
            <a:ext cx="2686618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Актуальность проекта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83768026-D770-47DD-9E53-9F1499F8369B}"/>
              </a:ext>
            </a:extLst>
          </p:cNvPr>
          <p:cNvSpPr txBox="1">
            <a:spLocks/>
          </p:cNvSpPr>
          <p:nvPr/>
        </p:nvSpPr>
        <p:spPr>
          <a:xfrm>
            <a:off x="3615048" y="857232"/>
            <a:ext cx="5528952" cy="5107817"/>
          </a:xfrm>
          <a:prstGeom prst="rect">
            <a:avLst/>
          </a:prstGeom>
        </p:spPr>
        <p:txBody>
          <a:bodyPr vert="horz" lIns="57656" tIns="28827" rIns="57656" bIns="28827" rtlCol="0" anchor="ctr">
            <a:normAutofit/>
          </a:bodyPr>
          <a:lstStyle/>
          <a:p>
            <a:pPr algn="ctr">
              <a:buNone/>
            </a:pPr>
            <a:r>
              <a:rPr lang="ru-RU" sz="3200" dirty="0" smtClean="0"/>
              <a:t>Школе необходимы «новые учителя», открытые ко всему новому. Именно успешные учителя смогут реализовать новые требования к образованию, поэтому особую актуальность приобретает задача совершенствования профессионального уровня педагогов.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7016F70-ABD8-4564-A4B1-DE99F1AF1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782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0">
            <a:extLst>
              <a:ext uri="{FF2B5EF4-FFF2-40B4-BE49-F238E27FC236}">
                <a16:creationId xmlns="" xmlns:a16="http://schemas.microsoft.com/office/drawing/2014/main" id="{359303CA-8C92-4BF0-B491-5C98B76D453B}"/>
              </a:ext>
            </a:extLst>
          </p:cNvPr>
          <p:cNvSpPr/>
          <p:nvPr/>
        </p:nvSpPr>
        <p:spPr>
          <a:xfrm>
            <a:off x="812090" y="1553082"/>
            <a:ext cx="7519820" cy="47525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7" name="Picture 2" descr="https://medaboutme.ru/upload/medialibrary/8ca/shutterstock_1156615660.jpg">
            <a:extLst>
              <a:ext uri="{FF2B5EF4-FFF2-40B4-BE49-F238E27FC236}">
                <a16:creationId xmlns="" xmlns:a16="http://schemas.microsoft.com/office/drawing/2014/main" id="{9C9E3D0D-2CFF-4706-982D-D2DF3AB02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140" y="2083345"/>
            <a:ext cx="6422197" cy="4283249"/>
          </a:xfrm>
          <a:prstGeom prst="rect">
            <a:avLst/>
          </a:prstGeom>
          <a:noFill/>
        </p:spPr>
      </p:pic>
      <p:sp>
        <p:nvSpPr>
          <p:cNvPr id="18" name="AutoShape 3">
            <a:extLst>
              <a:ext uri="{FF2B5EF4-FFF2-40B4-BE49-F238E27FC236}">
                <a16:creationId xmlns="" xmlns:a16="http://schemas.microsoft.com/office/drawing/2014/main" id="{37EDA2AC-AB70-4388-B6CC-8562EC6C0DBA}"/>
              </a:ext>
            </a:extLst>
          </p:cNvPr>
          <p:cNvSpPr/>
          <p:nvPr/>
        </p:nvSpPr>
        <p:spPr>
          <a:xfrm>
            <a:off x="804569" y="1128164"/>
            <a:ext cx="7527341" cy="962537"/>
          </a:xfrm>
          <a:prstGeom prst="rect">
            <a:avLst/>
          </a:prstGeom>
          <a:solidFill>
            <a:srgbClr val="F1CF35"/>
          </a:solidFill>
        </p:spPr>
      </p:sp>
      <p:sp>
        <p:nvSpPr>
          <p:cNvPr id="19" name="TextBox 13">
            <a:extLst>
              <a:ext uri="{FF2B5EF4-FFF2-40B4-BE49-F238E27FC236}">
                <a16:creationId xmlns="" xmlns:a16="http://schemas.microsoft.com/office/drawing/2014/main" id="{92329F18-7A5F-47BA-8AA0-5A74167C7624}"/>
              </a:ext>
            </a:extLst>
          </p:cNvPr>
          <p:cNvSpPr txBox="1"/>
          <p:nvPr/>
        </p:nvSpPr>
        <p:spPr>
          <a:xfrm>
            <a:off x="812089" y="1363210"/>
            <a:ext cx="75198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solidFill>
                  <a:schemeClr val="tx2"/>
                </a:solidFill>
              </a:rPr>
              <a:t>Проект  </a:t>
            </a:r>
            <a:r>
              <a:rPr lang="ru-RU" sz="3600" b="1" dirty="0">
                <a:solidFill>
                  <a:schemeClr val="tx2"/>
                </a:solidFill>
              </a:rPr>
              <a:t>«Успешный учитель»</a:t>
            </a:r>
          </a:p>
        </p:txBody>
      </p:sp>
    </p:spTree>
    <p:extLst>
      <p:ext uri="{BB962C8B-B14F-4D97-AF65-F5344CB8AC3E}">
        <p14:creationId xmlns="" xmlns:p14="http://schemas.microsoft.com/office/powerpoint/2010/main" val="118085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435135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830807" y="3049007"/>
            <a:ext cx="661073" cy="25147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660863"/>
            <a:ext cx="264320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Цель проекта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83768026-D770-47DD-9E53-9F1499F8369B}"/>
              </a:ext>
            </a:extLst>
          </p:cNvPr>
          <p:cNvSpPr txBox="1">
            <a:spLocks/>
          </p:cNvSpPr>
          <p:nvPr/>
        </p:nvSpPr>
        <p:spPr>
          <a:xfrm>
            <a:off x="3615049" y="785794"/>
            <a:ext cx="5528952" cy="5107817"/>
          </a:xfrm>
          <a:prstGeom prst="rect">
            <a:avLst/>
          </a:prstGeom>
        </p:spPr>
        <p:txBody>
          <a:bodyPr vert="horz" lIns="57656" tIns="28827" rIns="57656" bIns="28827" rtlCol="0" anchor="ctr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Развитие </a:t>
            </a:r>
            <a:r>
              <a:rPr lang="ru-RU" sz="2400" b="1" dirty="0"/>
              <a:t>профессиональной компетентности </a:t>
            </a:r>
            <a:r>
              <a:rPr lang="ru-RU" sz="2400" dirty="0"/>
              <a:t>педагогических работников</a:t>
            </a:r>
            <a:r>
              <a:rPr lang="ru-RU" sz="2400" dirty="0" smtClean="0"/>
              <a:t>.</a:t>
            </a:r>
            <a:endParaRPr lang="ru-RU" sz="2000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Формирование </a:t>
            </a:r>
            <a:r>
              <a:rPr lang="ru-RU" sz="2400" b="1" dirty="0"/>
              <a:t>устойчивых навыков системной рефлексии </a:t>
            </a:r>
            <a:r>
              <a:rPr lang="ru-RU" sz="2400" dirty="0"/>
              <a:t>педагогического процесса и его результатов, придание структурной целостности педагогической деятельности каждого из них, что в совокупности обеспечит выполнение требований по достижению современного качества образования.</a:t>
            </a:r>
            <a:endParaRPr lang="ru-RU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7016F70-ABD8-4564-A4B1-DE99F1AF1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782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>
            <a:extLst>
              <a:ext uri="{FF2B5EF4-FFF2-40B4-BE49-F238E27FC236}">
                <a16:creationId xmlns="" xmlns:a16="http://schemas.microsoft.com/office/drawing/2014/main" id="{43602724-A10A-45F1-9E9A-AAD7C28B8EEA}"/>
              </a:ext>
            </a:extLst>
          </p:cNvPr>
          <p:cNvSpPr/>
          <p:nvPr/>
        </p:nvSpPr>
        <p:spPr>
          <a:xfrm>
            <a:off x="99433" y="2395947"/>
            <a:ext cx="2643206" cy="1571635"/>
          </a:xfrm>
          <a:prstGeom prst="rect">
            <a:avLst/>
          </a:prstGeom>
          <a:solidFill>
            <a:srgbClr val="F1CF35"/>
          </a:solidFill>
        </p:spPr>
      </p:sp>
      <p:grpSp>
        <p:nvGrpSpPr>
          <p:cNvPr id="10" name="Group 8">
            <a:extLst>
              <a:ext uri="{FF2B5EF4-FFF2-40B4-BE49-F238E27FC236}">
                <a16:creationId xmlns="" xmlns:a16="http://schemas.microsoft.com/office/drawing/2014/main" id="{5482D3D5-FC3B-4ACD-9C35-5299102B5D5D}"/>
              </a:ext>
            </a:extLst>
          </p:cNvPr>
          <p:cNvGrpSpPr/>
          <p:nvPr/>
        </p:nvGrpSpPr>
        <p:grpSpPr>
          <a:xfrm>
            <a:off x="2971163" y="3058918"/>
            <a:ext cx="613861" cy="233510"/>
            <a:chOff x="0" y="1270"/>
            <a:chExt cx="1466615" cy="505460"/>
          </a:xfrm>
        </p:grpSpPr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E36E911B-CC49-4F20-ABD0-8E45C8470CB9}"/>
                </a:ext>
              </a:extLst>
            </p:cNvPr>
            <p:cNvSpPr/>
            <p:nvPr/>
          </p:nvSpPr>
          <p:spPr>
            <a:xfrm>
              <a:off x="0" y="215900"/>
              <a:ext cx="1170705" cy="76200"/>
            </a:xfrm>
            <a:custGeom>
              <a:avLst/>
              <a:gdLst/>
              <a:ahLst/>
              <a:cxnLst/>
              <a:rect l="l" t="t" r="r" b="b"/>
              <a:pathLst>
                <a:path w="1170705" h="76200">
                  <a:moveTo>
                    <a:pt x="0" y="0"/>
                  </a:moveTo>
                  <a:lnTo>
                    <a:pt x="1170705" y="0"/>
                  </a:lnTo>
                  <a:lnTo>
                    <a:pt x="1170705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01AB83A-D12B-4D6D-852C-17C90525D4F6}"/>
                </a:ext>
              </a:extLst>
            </p:cNvPr>
            <p:cNvSpPr/>
            <p:nvPr/>
          </p:nvSpPr>
          <p:spPr>
            <a:xfrm>
              <a:off x="1091965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TextBox 13">
            <a:extLst>
              <a:ext uri="{FF2B5EF4-FFF2-40B4-BE49-F238E27FC236}">
                <a16:creationId xmlns="" xmlns:a16="http://schemas.microsoft.com/office/drawing/2014/main" id="{C9FE66FB-625F-4083-933F-984888828664}"/>
              </a:ext>
            </a:extLst>
          </p:cNvPr>
          <p:cNvSpPr txBox="1"/>
          <p:nvPr/>
        </p:nvSpPr>
        <p:spPr>
          <a:xfrm>
            <a:off x="99433" y="2621675"/>
            <a:ext cx="264320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Задачи проекта</a:t>
            </a:r>
            <a:endParaRPr lang="en-US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466BF4C2-E4AE-449A-9394-A6449F7C3D40}"/>
              </a:ext>
            </a:extLst>
          </p:cNvPr>
          <p:cNvSpPr txBox="1">
            <a:spLocks/>
          </p:cNvSpPr>
          <p:nvPr/>
        </p:nvSpPr>
        <p:spPr>
          <a:xfrm>
            <a:off x="3632339" y="948049"/>
            <a:ext cx="5787500" cy="4929223"/>
          </a:xfrm>
          <a:prstGeom prst="rect">
            <a:avLst/>
          </a:prstGeom>
        </p:spPr>
        <p:txBody>
          <a:bodyPr vert="horz" lIns="57656" tIns="28827" rIns="57656" bIns="28827" rtlCol="0" anchor="ctr"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200" dirty="0"/>
              <a:t>Поддерживать и совершенствовать </a:t>
            </a:r>
            <a:r>
              <a:rPr lang="ru-RU" sz="2200" b="1" dirty="0"/>
              <a:t>профессиональный уровень </a:t>
            </a:r>
            <a:r>
              <a:rPr lang="ru-RU" sz="2200" dirty="0"/>
              <a:t>педагогов </a:t>
            </a:r>
            <a:r>
              <a:rPr lang="ru-RU" sz="2200" dirty="0" smtClean="0"/>
              <a:t>в </a:t>
            </a:r>
            <a:r>
              <a:rPr lang="ru-RU" sz="2200" dirty="0"/>
              <a:t>соответствие с </a:t>
            </a:r>
            <a:r>
              <a:rPr lang="ru-RU" sz="2200" dirty="0" smtClean="0"/>
              <a:t>современными требованиями.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 smtClean="0"/>
              <a:t>Создать </a:t>
            </a:r>
            <a:r>
              <a:rPr lang="ru-RU" sz="2200" b="1" dirty="0" smtClean="0"/>
              <a:t>условия для развития </a:t>
            </a:r>
            <a:r>
              <a:rPr lang="ru-RU" sz="2200" dirty="0" smtClean="0"/>
              <a:t>индивидуальных способностей профессиональной деятельности до потенциально возможного уровня.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 smtClean="0"/>
              <a:t>Активизировать </a:t>
            </a:r>
            <a:r>
              <a:rPr lang="ru-RU" sz="2200" b="1" dirty="0"/>
              <a:t>профессиональное творчество, дух состязательности </a:t>
            </a:r>
            <a:r>
              <a:rPr lang="ru-RU" sz="2200" dirty="0"/>
              <a:t>в педагогическом мастерстве.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/>
              <a:t>Обеспечить </a:t>
            </a:r>
            <a:r>
              <a:rPr lang="ru-RU" sz="2200" b="1" dirty="0"/>
              <a:t>научно-методическую поддержку </a:t>
            </a:r>
            <a:r>
              <a:rPr lang="ru-RU" sz="2200" dirty="0"/>
              <a:t>для полноценной самореализации творческих замыслов педагогов.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AF9F336-0D5C-4A64-A016-490032C99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26089" y="5519272"/>
            <a:ext cx="2617911" cy="1338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94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895</Words>
  <Application>Microsoft Office PowerPoint</Application>
  <PresentationFormat>Экран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Специальное оформление</vt:lpstr>
      <vt:lpstr>Реализация проекта  «Успешный учитель»  в рамках  практики наставничества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User</cp:lastModifiedBy>
  <cp:revision>140</cp:revision>
  <dcterms:created xsi:type="dcterms:W3CDTF">2009-01-08T12:15:48Z</dcterms:created>
  <dcterms:modified xsi:type="dcterms:W3CDTF">2020-10-24T06:11:48Z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03e2fe1-4846-4393-8cf2-1bc71a04fd88_Enabled">
    <vt:lpwstr>True</vt:lpwstr>
  </property>
  <property fmtid="{D5CDD505-2E9C-101B-9397-08002B2CF9AE}" pid="3" name="MSIP_Label_703e2fe1-4846-4393-8cf2-1bc71a04fd88_SiteId">
    <vt:lpwstr>41ff26dc-250f-4b13-8981-739be8610c21</vt:lpwstr>
  </property>
  <property fmtid="{D5CDD505-2E9C-101B-9397-08002B2CF9AE}" pid="4" name="MSIP_Label_703e2fe1-4846-4393-8cf2-1bc71a04fd88_Owner">
    <vt:lpwstr>DKapralov@slb.com</vt:lpwstr>
  </property>
  <property fmtid="{D5CDD505-2E9C-101B-9397-08002B2CF9AE}" pid="5" name="MSIP_Label_703e2fe1-4846-4393-8cf2-1bc71a04fd88_SetDate">
    <vt:lpwstr>2020-10-20T10:07:26.9318447Z</vt:lpwstr>
  </property>
  <property fmtid="{D5CDD505-2E9C-101B-9397-08002B2CF9AE}" pid="6" name="MSIP_Label_703e2fe1-4846-4393-8cf2-1bc71a04fd88_Name">
    <vt:lpwstr>Public</vt:lpwstr>
  </property>
  <property fmtid="{D5CDD505-2E9C-101B-9397-08002B2CF9AE}" pid="7" name="MSIP_Label_703e2fe1-4846-4393-8cf2-1bc71a04fd88_Application">
    <vt:lpwstr>Microsoft Azure Information Protection</vt:lpwstr>
  </property>
  <property fmtid="{D5CDD505-2E9C-101B-9397-08002B2CF9AE}" pid="8" name="MSIP_Label_703e2fe1-4846-4393-8cf2-1bc71a04fd88_ActionId">
    <vt:lpwstr>9779609f-7e08-4377-8f63-aba746167cda</vt:lpwstr>
  </property>
  <property fmtid="{D5CDD505-2E9C-101B-9397-08002B2CF9AE}" pid="9" name="MSIP_Label_703e2fe1-4846-4393-8cf2-1bc71a04fd88_Extended_MSFT_Method">
    <vt:lpwstr>Manual</vt:lpwstr>
  </property>
  <property fmtid="{D5CDD505-2E9C-101B-9397-08002B2CF9AE}" pid="10" name="Sensitivity">
    <vt:lpwstr>Public</vt:lpwstr>
  </property>
</Properties>
</file>